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89" r:id="rId3"/>
    <p:sldId id="291" r:id="rId4"/>
    <p:sldId id="292" r:id="rId5"/>
    <p:sldId id="298" r:id="rId6"/>
    <p:sldId id="29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7" r:id="rId15"/>
    <p:sldId id="286" r:id="rId16"/>
    <p:sldId id="285" r:id="rId17"/>
    <p:sldId id="288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A2C1C-086F-42D1-BE52-2F98EC87AA11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8475E-497C-4928-8492-9AEE37FA6E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8475E-497C-4928-8492-9AEE37FA6E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8475E-497C-4928-8492-9AEE37FA6E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8475E-497C-4928-8492-9AEE37FA6E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8475E-497C-4928-8492-9AEE37FA6EB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9D68C8-D591-4858-81EE-31F5D1F5D510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614766-5BCE-4AC2-8A81-AA7092EFC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D68C8-D591-4858-81EE-31F5D1F5D510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14766-5BCE-4AC2-8A81-AA7092EFC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D68C8-D591-4858-81EE-31F5D1F5D510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14766-5BCE-4AC2-8A81-AA7092EFC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D68C8-D591-4858-81EE-31F5D1F5D510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14766-5BCE-4AC2-8A81-AA7092EFC0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D68C8-D591-4858-81EE-31F5D1F5D510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14766-5BCE-4AC2-8A81-AA7092EFC0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D68C8-D591-4858-81EE-31F5D1F5D510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14766-5BCE-4AC2-8A81-AA7092EFC0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D68C8-D591-4858-81EE-31F5D1F5D510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14766-5BCE-4AC2-8A81-AA7092EFC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D68C8-D591-4858-81EE-31F5D1F5D510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14766-5BCE-4AC2-8A81-AA7092EFC0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9D68C8-D591-4858-81EE-31F5D1F5D510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14766-5BCE-4AC2-8A81-AA7092EFC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99D68C8-D591-4858-81EE-31F5D1F5D510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614766-5BCE-4AC2-8A81-AA7092EFC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9D68C8-D591-4858-81EE-31F5D1F5D510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614766-5BCE-4AC2-8A81-AA7092EFC0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99D68C8-D591-4858-81EE-31F5D1F5D510}" type="datetimeFigureOut">
              <a:rPr lang="en-US" smtClean="0"/>
              <a:pPr/>
              <a:t>6/10/2012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C614766-5BCE-4AC2-8A81-AA7092EFC0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GITAL ZONE\Pictures\KAEBTULL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5105400" cy="6857999"/>
          </a:xfrm>
          <a:prstGeom prst="rect">
            <a:avLst/>
          </a:prstGeom>
          <a:noFill/>
        </p:spPr>
      </p:pic>
      <p:pic>
        <p:nvPicPr>
          <p:cNvPr id="1027" name="Picture 3" descr="C:\Users\DIGITAL ZONE\Pictures\masj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386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286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5400" b="1" dirty="0" smtClean="0">
                <a:solidFill>
                  <a:srgbClr val="00B050"/>
                </a:solidFill>
                <a:latin typeface="Aharoni" pitchFamily="2" charset="-79"/>
              </a:rPr>
              <a:t>بِسمِ اللهِ الرَّحمٰنِ الرَّحِيمِ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91440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a-IR" sz="4800" b="1" dirty="0">
                <a:solidFill>
                  <a:srgbClr val="FFFF00"/>
                </a:solidFill>
              </a:rPr>
              <a:t>اوَل  </a:t>
            </a:r>
            <a:r>
              <a:rPr lang="fa-IR" sz="4800" b="1" dirty="0" smtClean="0">
                <a:solidFill>
                  <a:srgbClr val="FFFF00"/>
                </a:solidFill>
              </a:rPr>
              <a:t>اَلله  </a:t>
            </a:r>
            <a:r>
              <a:rPr lang="fa-IR" sz="4800" b="1" dirty="0">
                <a:solidFill>
                  <a:srgbClr val="FFFF00"/>
                </a:solidFill>
              </a:rPr>
              <a:t>، عليم  ، اعليٰ ، عالم ، جو  ڌڻي،</a:t>
            </a:r>
          </a:p>
          <a:p>
            <a:pPr>
              <a:lnSpc>
                <a:spcPct val="90000"/>
              </a:lnSpc>
              <a:defRPr/>
            </a:pPr>
            <a:r>
              <a:rPr lang="fa-IR" sz="4800" b="1" dirty="0">
                <a:solidFill>
                  <a:srgbClr val="FFFF00"/>
                </a:solidFill>
              </a:rPr>
              <a:t>قادر پنهنجي  قُدرت  سين ، قائم  آهي  قديم،</a:t>
            </a:r>
          </a:p>
          <a:p>
            <a:pPr>
              <a:lnSpc>
                <a:spcPct val="90000"/>
              </a:lnSpc>
              <a:defRPr/>
            </a:pPr>
            <a:r>
              <a:rPr lang="fa-IR" sz="4800" b="1" dirty="0">
                <a:solidFill>
                  <a:srgbClr val="FFFF00"/>
                </a:solidFill>
              </a:rPr>
              <a:t>والي ، واحِد ، </a:t>
            </a:r>
            <a:r>
              <a:rPr lang="fa-IR" sz="4800" b="1" dirty="0" smtClean="0">
                <a:solidFill>
                  <a:srgbClr val="FFFF00"/>
                </a:solidFill>
              </a:rPr>
              <a:t>وَحده‘ </a:t>
            </a:r>
            <a:r>
              <a:rPr lang="fa-IR" sz="4800" b="1" dirty="0">
                <a:solidFill>
                  <a:srgbClr val="FFFF00"/>
                </a:solidFill>
              </a:rPr>
              <a:t>، رازق ، رب ، رحيم،</a:t>
            </a:r>
          </a:p>
          <a:p>
            <a:pPr>
              <a:lnSpc>
                <a:spcPct val="90000"/>
              </a:lnSpc>
              <a:defRPr/>
            </a:pPr>
            <a:r>
              <a:rPr lang="fa-IR" sz="4800" b="1" dirty="0">
                <a:solidFill>
                  <a:srgbClr val="FFFF00"/>
                </a:solidFill>
              </a:rPr>
              <a:t>سو  ساراهِ  سچو  ڌڻي ، چئي  حمّد  حڪيم،</a:t>
            </a:r>
          </a:p>
          <a:p>
            <a:pPr>
              <a:lnSpc>
                <a:spcPct val="90000"/>
              </a:lnSpc>
              <a:defRPr/>
            </a:pPr>
            <a:r>
              <a:rPr lang="fa-IR" sz="4800" b="1" dirty="0">
                <a:solidFill>
                  <a:srgbClr val="FFFF00"/>
                </a:solidFill>
              </a:rPr>
              <a:t>ڪري پاڻ ڪريم، جوڙُون، جوڙ جھان جون</a:t>
            </a:r>
            <a:r>
              <a:rPr lang="fa-IR" sz="4800" b="1" dirty="0" smtClean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fa-IR" sz="48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fa-IR" sz="4800" b="1" dirty="0">
                <a:solidFill>
                  <a:srgbClr val="00B0F0"/>
                </a:solidFill>
              </a:rPr>
              <a:t>(</a:t>
            </a:r>
            <a:r>
              <a:rPr lang="fa-IR" sz="4800" b="1" dirty="0" smtClean="0">
                <a:solidFill>
                  <a:srgbClr val="00B0F0"/>
                </a:solidFill>
              </a:rPr>
              <a:t>شاه سائين)</a:t>
            </a:r>
          </a:p>
          <a:p>
            <a:pPr>
              <a:lnSpc>
                <a:spcPct val="90000"/>
              </a:lnSpc>
              <a:defRPr/>
            </a:pPr>
            <a:r>
              <a:rPr lang="fa-IR" sz="4800" b="1" dirty="0" smtClean="0">
                <a:solidFill>
                  <a:srgbClr val="FFFF00"/>
                </a:solidFill>
              </a:rPr>
              <a:t> 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399" y="762000"/>
          <a:ext cx="8839201" cy="609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219200"/>
                <a:gridCol w="1295400"/>
                <a:gridCol w="1114508"/>
                <a:gridCol w="1152940"/>
                <a:gridCol w="1170020"/>
                <a:gridCol w="982133"/>
              </a:tblGrid>
              <a:tr h="68317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Location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 Cane Yield tha</a:t>
                      </a:r>
                      <a:r>
                        <a:rPr lang="en-US" sz="2000" b="1" baseline="30000" dirty="0">
                          <a:latin typeface="Times New Roman"/>
                          <a:ea typeface="Calibri"/>
                          <a:cs typeface="Arial"/>
                        </a:rPr>
                        <a:t>-1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% ±  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Commercial cane sugar %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% ±  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HoTh-409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Th-10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HoTh-409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Th-10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65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Hussaini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 Farm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Matiari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106.65abc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128.33a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- 16.89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14.00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13.98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+0.14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31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Keerio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 Farm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Sanghar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120.00ab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106.65abc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+12.51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13.80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14.10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- 2.12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31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Bachani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  Farm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Tando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Allahyar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113.30abc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96.65c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+17.22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14.43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14.01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+2.99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831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Bhurt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 Farm 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Naushehro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Feroze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103.30bc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91.65c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+12.71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14.90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14.12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+5.52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465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Sasui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 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Palijo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 farm  Thatta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105.65abc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100.35bc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+5.28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14.14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14.00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+ 1.00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1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Average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109.78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104.72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+4.81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14.25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14.04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+1.49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930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CV%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LSD 0.05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LSD 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0.01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Relationship (r)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9.22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16.98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23.26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0.043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8.82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NS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NS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 0.359*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chemeClr val="tx1"/>
                </a:solidFill>
              </a:rPr>
              <a:t>Table-4</a:t>
            </a:r>
            <a:r>
              <a:rPr lang="en-US" sz="2200" b="1" dirty="0">
                <a:solidFill>
                  <a:schemeClr val="tx1"/>
                </a:solidFill>
              </a:rPr>
              <a:t>: Comparative performance of HoTh-409 against local </a:t>
            </a:r>
            <a:r>
              <a:rPr lang="en-US" sz="2200" b="1" dirty="0" smtClean="0">
                <a:solidFill>
                  <a:schemeClr val="tx1"/>
                </a:solidFill>
              </a:rPr>
              <a:t>check Th-10 </a:t>
            </a:r>
            <a:r>
              <a:rPr lang="en-US" sz="2200" b="1" dirty="0">
                <a:solidFill>
                  <a:schemeClr val="tx1"/>
                </a:solidFill>
              </a:rPr>
              <a:t>variety in ratoon crop at different locations of </a:t>
            </a:r>
            <a:r>
              <a:rPr lang="en-US" sz="2200" b="1" dirty="0" smtClean="0">
                <a:solidFill>
                  <a:schemeClr val="tx1"/>
                </a:solidFill>
              </a:rPr>
              <a:t>Sind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399" y="762001"/>
          <a:ext cx="8839201" cy="58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1"/>
                <a:gridCol w="1143000"/>
                <a:gridCol w="1219200"/>
                <a:gridCol w="932935"/>
                <a:gridCol w="1059558"/>
                <a:gridCol w="1063977"/>
                <a:gridCol w="982130"/>
              </a:tblGrid>
              <a:tr h="62750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 Location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 Cane Yield tha</a:t>
                      </a:r>
                      <a:r>
                        <a:rPr lang="en-US" sz="1800" b="1" baseline="30000" dirty="0">
                          <a:latin typeface="Times New Roman"/>
                          <a:ea typeface="Calibri"/>
                          <a:cs typeface="Arial"/>
                        </a:rPr>
                        <a:t>-1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% ±  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Commercial 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Cane Sugar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%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% ±  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275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HoTh-409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Th-10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HoTh-409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Th-10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5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Arial"/>
                        </a:rPr>
                        <a:t>Rana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 farm Thatta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136.65a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112.00bc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+22.00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13.73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13.53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+1.47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69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Raja Farm Badin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111.75bc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100.00c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+11.55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14.05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13.91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+1.00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275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Arial"/>
                        </a:rPr>
                        <a:t>Bhurgri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 Farm Hyderabad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135.00a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123.30ab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+9.48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13.94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13.60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+2.50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15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Jamali Farm, Thatta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113.76bc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95.00c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+19.74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13.94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13.79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+1.08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810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Hot Farm </a:t>
                      </a:r>
                      <a:r>
                        <a:rPr lang="en-US" sz="1800" b="1" dirty="0" err="1">
                          <a:latin typeface="Times New Roman"/>
                          <a:ea typeface="Calibri"/>
                          <a:cs typeface="Arial"/>
                        </a:rPr>
                        <a:t>Shaheed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b="1" dirty="0" err="1">
                          <a:latin typeface="Times New Roman"/>
                          <a:ea typeface="Calibri"/>
                          <a:cs typeface="Arial"/>
                        </a:rPr>
                        <a:t>Benazirabad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124.5ab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107.00c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+16.35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14.00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13.98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+1.43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69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Average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124.29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107.57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+15.54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13.91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13.70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+1.53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2351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CV%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LSD 0.05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LSD 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0.01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Arial"/>
                        </a:rPr>
                        <a:t>Relationship (r)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10.56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21.17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29.00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0.897**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4.89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NS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NS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0.826**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2200" b="1" dirty="0" smtClean="0">
                <a:solidFill>
                  <a:schemeClr val="tx1"/>
                </a:solidFill>
              </a:rPr>
              <a:t>Table-5: Comparative performance of HoTh-409 against local check Th-10 variety at different locations of Sindh during 2007-2008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599" y="914403"/>
          <a:ext cx="8763002" cy="5848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890"/>
                <a:gridCol w="1217082"/>
                <a:gridCol w="1200002"/>
                <a:gridCol w="990748"/>
                <a:gridCol w="1003922"/>
                <a:gridCol w="1039679"/>
                <a:gridCol w="1039679"/>
              </a:tblGrid>
              <a:tr h="66437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 Location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 Cane Yield tha</a:t>
                      </a:r>
                      <a:r>
                        <a:rPr lang="en-US" sz="2000" b="1" baseline="30000" dirty="0">
                          <a:latin typeface="Times New Roman"/>
                          <a:ea typeface="Calibri"/>
                          <a:cs typeface="Arial"/>
                        </a:rPr>
                        <a:t>-1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% ±  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Commercial cane sugar %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% ±  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643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HoTh-409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Th-10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HoTh-409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Th-10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2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Calibri"/>
                          <a:cs typeface="Arial"/>
                        </a:rPr>
                        <a:t>Rana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 farm Thatta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101.32a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98.34ab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+3.03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14.33ab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13.83bc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+7.49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092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Raja Farm Badin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95.55ab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97.43ab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-1.96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14.05ab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13.81bc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+1.73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64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Bhurgri Farm Hyderabad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85.33bc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84.56bc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+0.91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14.56a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14.05ab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+3.62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64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Jamali Farm, Thatta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96.00ab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85.00bc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12.9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14.04ab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13.90bc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+1.00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643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Hot Farm Shaheed Benazirabad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88.65bc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72.32c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22.5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14.23ab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13.56c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+4.94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8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Average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Arial"/>
                        </a:rPr>
                        <a:t>93.37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87.53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+6.67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14.24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13.83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+2.96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958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CV %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LSD 0.05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LSD 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0.01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Relationship (r)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7.73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9.34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12.8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0.551*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5.66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0.62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NS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0.409*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2200" b="1" dirty="0" smtClean="0">
                <a:solidFill>
                  <a:schemeClr val="tx1"/>
                </a:solidFill>
              </a:rPr>
              <a:t>Table-6: Comparative performance of HoTh-409 against local check Th-10 variety as a ratoon crop at different locations of Sind 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686802" cy="447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281"/>
                <a:gridCol w="1056503"/>
                <a:gridCol w="1056503"/>
                <a:gridCol w="1056503"/>
                <a:gridCol w="1056503"/>
                <a:gridCol w="1056503"/>
                <a:gridCol w="1056503"/>
                <a:gridCol w="1056503"/>
              </a:tblGrid>
              <a:tr h="152627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Arial"/>
                        </a:rPr>
                        <a:t> Name of line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Arial"/>
                        </a:rPr>
                        <a:t> Insect pest attack %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Arial"/>
                        </a:rPr>
                        <a:t>Mean infestation %  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Remark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Whip smut 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98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Arial"/>
                        </a:rPr>
                        <a:t>Top borer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Stem borer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Arial"/>
                        </a:rPr>
                        <a:t>Root borer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Arial"/>
                        </a:rPr>
                        <a:t>infestation %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Grading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835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HoTh-409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Arial"/>
                        </a:rPr>
                        <a:t>9.35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Arial"/>
                        </a:rPr>
                        <a:t>7.91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Arial"/>
                        </a:rPr>
                        <a:t>2.15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6.47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LS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Arial"/>
                        </a:rPr>
                        <a:t>0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27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Th-10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8.57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Times New Roman"/>
                          <a:ea typeface="Calibri"/>
                          <a:cs typeface="Arial"/>
                        </a:rPr>
                        <a:t>7.85</a:t>
                      </a:r>
                      <a:endParaRPr lang="en-US" sz="2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Arial"/>
                        </a:rPr>
                        <a:t>4.28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Arial"/>
                        </a:rPr>
                        <a:t>5.17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Arial"/>
                        </a:rPr>
                        <a:t>LS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Arial"/>
                        </a:rPr>
                        <a:t>0.50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endParaRPr lang="en-US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dirty="0" smtClean="0">
                <a:solidFill>
                  <a:schemeClr val="tx1"/>
                </a:solidFill>
              </a:rPr>
              <a:t>Table-7: Screening against Insect pest and diseases at NSCRI, </a:t>
            </a:r>
            <a:r>
              <a:rPr lang="en-US" sz="2700" b="1" dirty="0" err="1" smtClean="0">
                <a:solidFill>
                  <a:schemeClr val="tx1"/>
                </a:solidFill>
              </a:rPr>
              <a:t>Thatta</a:t>
            </a:r>
            <a:r>
              <a:rPr lang="en-US" sz="2700" b="1" dirty="0" smtClean="0">
                <a:solidFill>
                  <a:schemeClr val="tx1"/>
                </a:solidFill>
              </a:rPr>
              <a:t> 2007-08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General Suggestions</a:t>
            </a:r>
            <a:endParaRPr lang="en-US" sz="3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57201"/>
            <a:ext cx="8534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Low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B050"/>
                </a:solidFill>
              </a:rPr>
              <a:t>   </a:t>
            </a:r>
            <a:r>
              <a:rPr lang="en-US" sz="2000" b="1" dirty="0" smtClean="0">
                <a:solidFill>
                  <a:srgbClr val="0070C0"/>
                </a:solidFill>
              </a:rPr>
              <a:t>Plant population: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justLow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70C0"/>
                </a:solidFill>
              </a:rPr>
              <a:t>   Sugarcane is companion crop:</a:t>
            </a:r>
          </a:p>
          <a:p>
            <a:pPr algn="justLow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/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B050"/>
                </a:solidFill>
              </a:rPr>
              <a:t>   </a:t>
            </a:r>
            <a:r>
              <a:rPr lang="en-US" sz="2000" b="1" dirty="0" smtClean="0"/>
              <a:t>Farm yard manure:</a:t>
            </a:r>
          </a:p>
          <a:p>
            <a:pPr algn="justLow" fontAlgn="base">
              <a:spcBef>
                <a:spcPct val="0"/>
              </a:spcBef>
              <a:spcAft>
                <a:spcPct val="0"/>
              </a:spcAft>
            </a:pPr>
            <a:endParaRPr lang="en-US" sz="2400" b="1" baseline="30000" dirty="0" smtClean="0">
              <a:solidFill>
                <a:srgbClr val="00B050"/>
              </a:solidFill>
            </a:endParaRPr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B050"/>
                </a:solidFill>
              </a:rPr>
              <a:t>   </a:t>
            </a:r>
            <a:r>
              <a:rPr lang="en-US" sz="2000" b="1" dirty="0" err="1" smtClean="0"/>
              <a:t>Ploughing</a:t>
            </a:r>
            <a:r>
              <a:rPr lang="en-US" sz="2000" b="1" dirty="0" smtClean="0"/>
              <a:t>: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B050"/>
                </a:solidFill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</a:rPr>
              <a:t>Furrows size: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</a:rPr>
              <a:t>   Seed rate: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/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B050"/>
                </a:solidFill>
              </a:rPr>
              <a:t>   </a:t>
            </a:r>
            <a:r>
              <a:rPr lang="en-US" sz="2000" b="1" dirty="0" smtClean="0"/>
              <a:t>Fertilizer doses:</a:t>
            </a:r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/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0070C0"/>
                </a:solidFill>
              </a:rPr>
              <a:t>Proper </a:t>
            </a:r>
            <a:r>
              <a:rPr lang="en-US" sz="2000" b="1" dirty="0" err="1" smtClean="0">
                <a:solidFill>
                  <a:srgbClr val="0070C0"/>
                </a:solidFill>
              </a:rPr>
              <a:t>ratoon</a:t>
            </a:r>
            <a:r>
              <a:rPr lang="en-US" sz="2000" b="1" dirty="0" smtClean="0">
                <a:solidFill>
                  <a:srgbClr val="0070C0"/>
                </a:solidFill>
              </a:rPr>
              <a:t> management: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70C0"/>
                </a:solidFill>
              </a:rPr>
              <a:t>   </a:t>
            </a:r>
            <a:r>
              <a:rPr lang="en-US" sz="2000" b="1" dirty="0" err="1" smtClean="0">
                <a:solidFill>
                  <a:srgbClr val="0070C0"/>
                </a:solidFill>
              </a:rPr>
              <a:t>Ratoon</a:t>
            </a:r>
            <a:r>
              <a:rPr lang="en-US" sz="2000" b="1" dirty="0" smtClean="0">
                <a:solidFill>
                  <a:srgbClr val="0070C0"/>
                </a:solidFill>
              </a:rPr>
              <a:t> fertilizer doses: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/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B050"/>
                </a:solidFill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</a:rPr>
              <a:t>During grand growth period: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lvl="1" algn="justLow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   Inter cultu</a:t>
            </a:r>
            <a:r>
              <a:rPr lang="en-US" sz="2400" b="1" dirty="0" smtClean="0">
                <a:solidFill>
                  <a:srgbClr val="FF0000"/>
                </a:solidFill>
              </a:rPr>
              <a:t>ring and hoeing:   </a:t>
            </a:r>
            <a:r>
              <a:rPr lang="en-US" sz="2400" b="1" dirty="0" smtClean="0"/>
              <a:t>                                                               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icture 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19259" y="4572000"/>
            <a:ext cx="1847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1524000"/>
            <a:ext cx="38966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1919" y="6019800"/>
            <a:ext cx="3409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View of HoTh-409</a:t>
            </a:r>
            <a:endParaRPr lang="en-US" sz="2800" b="1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View of HoTh-409 at Jamali farm </a:t>
            </a:r>
            <a:r>
              <a:rPr lang="en-US" sz="2800" b="1" dirty="0" err="1" smtClean="0"/>
              <a:t>Jhirk</a:t>
            </a:r>
            <a:r>
              <a:rPr lang="en-US" sz="2800" b="1" dirty="0" smtClean="0"/>
              <a:t> site, Thatta</a:t>
            </a:r>
            <a:endParaRPr lang="en-US" sz="2800" b="1" dirty="0"/>
          </a:p>
        </p:txBody>
      </p:sp>
      <p:pic>
        <p:nvPicPr>
          <p:cNvPr id="3" name="Picture 2" descr="C:\Users\DIGITAL ZONE\Pictures\HoTh-40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Picture 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991600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593874" y="304800"/>
            <a:ext cx="340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View of HoTh-409</a:t>
            </a:r>
            <a:endParaRPr lang="en-US" sz="2800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H:\Picture 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929550" y="6324600"/>
            <a:ext cx="2949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View of HoTh-409</a:t>
            </a:r>
            <a:endParaRPr lang="en-US" sz="2400" b="1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View of HoTh-409 at Jamali farm </a:t>
            </a:r>
            <a:r>
              <a:rPr lang="en-US" sz="2800" b="1" dirty="0" err="1" smtClean="0"/>
              <a:t>Jhirk</a:t>
            </a:r>
            <a:r>
              <a:rPr lang="en-US" sz="2800" b="1" dirty="0" smtClean="0"/>
              <a:t> site, Thatta</a:t>
            </a:r>
            <a:endParaRPr lang="en-US" sz="2800" b="1" dirty="0"/>
          </a:p>
        </p:txBody>
      </p:sp>
      <p:pic>
        <p:nvPicPr>
          <p:cNvPr id="3" name="Picture 2" descr="C:\Users\DIGITAL ZONE\Pictures\HoTh-40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Picture 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991600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593874" y="304800"/>
            <a:ext cx="340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View of HoTh-409</a:t>
            </a:r>
            <a:endParaRPr lang="en-US" sz="2800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 descr="H:\Picture 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929550" y="6324600"/>
            <a:ext cx="2949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View of HoTh-409</a:t>
            </a:r>
            <a:endParaRPr lang="en-US" sz="2400" b="1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H:\morai240.th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59536"/>
            <a:ext cx="9144000" cy="5138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CIMG0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:\CIMG0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1000"/>
            <a:ext cx="4648200" cy="6096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19400" y="762000"/>
            <a:ext cx="409920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ngsanaUPC" pitchFamily="18" charset="-34"/>
              </a:rPr>
              <a:t>مهرباني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4343400"/>
            <a:ext cx="45223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Thanks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76400"/>
            <a:ext cx="86868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4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arajita" pitchFamily="34" charset="0"/>
              <a:cs typeface="Aparajita" pitchFamily="34" charset="0"/>
            </a:endParaRPr>
          </a:p>
          <a:p>
            <a:pPr>
              <a:defRPr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arajita" pitchFamily="34" charset="0"/>
                <a:cs typeface="Aparajita" pitchFamily="34" charset="0"/>
              </a:rPr>
              <a:t>	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By:</a:t>
            </a:r>
          </a:p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		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Muhammad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Chohan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Salahuddin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Junejo</a:t>
            </a:r>
            <a:endParaRPr lang="en-US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Ghulam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Sarwar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Unar</a:t>
            </a:r>
            <a:endParaRPr lang="en-US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Ubedullah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Anwar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Talpur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Riaz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Noor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Panhwar</a:t>
            </a:r>
            <a:endParaRPr lang="en-US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National Sugar Crops Research Institute Thatta</a:t>
            </a: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Pakistan Agricultural Research Council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Comparative performance of new promising sugarcane line HoTh-409 at different agro - climatic conditions of  </a:t>
            </a:r>
            <a:r>
              <a:rPr lang="en-US" sz="3200" b="1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Sindh</a:t>
            </a:r>
            <a:endParaRPr lang="en-US" sz="3200" b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52400"/>
            <a:ext cx="4233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Sugarcane over view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685800"/>
            <a:ext cx="8763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n-US" sz="2000" b="1" dirty="0" smtClean="0"/>
              <a:t>Sugarcane </a:t>
            </a:r>
            <a:r>
              <a:rPr lang="fa-IR" sz="2000" b="1" dirty="0" smtClean="0"/>
              <a:t>)</a:t>
            </a:r>
            <a:r>
              <a:rPr lang="en-US" sz="2000" b="1" i="1" dirty="0" err="1" smtClean="0"/>
              <a:t>Saccharum</a:t>
            </a:r>
            <a:r>
              <a:rPr lang="en-US" sz="2000" b="1" i="1" dirty="0" smtClean="0"/>
              <a:t> </a:t>
            </a:r>
            <a:r>
              <a:rPr lang="en-US" sz="2000" b="1" i="1" dirty="0" smtClean="0"/>
              <a:t>officenarum </a:t>
            </a:r>
            <a:r>
              <a:rPr lang="en-US" sz="2000" b="1" dirty="0" smtClean="0"/>
              <a:t>L</a:t>
            </a:r>
            <a:r>
              <a:rPr lang="en-US" sz="2000" b="1" dirty="0" smtClean="0"/>
              <a:t>.</a:t>
            </a:r>
            <a:r>
              <a:rPr lang="fa-IR" sz="2000" b="1" dirty="0" smtClean="0"/>
              <a:t>(</a:t>
            </a:r>
            <a:r>
              <a:rPr lang="en-US" sz="2000" b="1" dirty="0" smtClean="0"/>
              <a:t> </a:t>
            </a:r>
            <a:r>
              <a:rPr lang="en-US" sz="2000" b="1" dirty="0" smtClean="0"/>
              <a:t>is a tropical giant perennial grass belonging to family </a:t>
            </a:r>
            <a:r>
              <a:rPr lang="en-US" sz="2000" b="1" dirty="0" err="1" smtClean="0"/>
              <a:t>graminae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poaceae</a:t>
            </a:r>
            <a:r>
              <a:rPr lang="en-US" sz="2000" b="1" dirty="0" smtClean="0"/>
              <a:t>. </a:t>
            </a:r>
            <a:endParaRPr lang="en-US" sz="2000" b="1" dirty="0" smtClean="0"/>
          </a:p>
          <a:p>
            <a:pPr algn="just"/>
            <a:endParaRPr lang="en-US" sz="20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B050"/>
                </a:solidFill>
              </a:rPr>
              <a:t>  </a:t>
            </a:r>
            <a:r>
              <a:rPr lang="en-US" sz="2000" b="1" dirty="0" smtClean="0">
                <a:solidFill>
                  <a:srgbClr val="0070C0"/>
                </a:solidFill>
              </a:rPr>
              <a:t>Sugarcane is an important cash crop globally not only for sugar production, but also increasingly as a bioenergy crop due to its phenomenal dry matter production and also known as companion crop.</a:t>
            </a:r>
          </a:p>
          <a:p>
            <a:pPr algn="just"/>
            <a:endParaRPr lang="en-US" sz="20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B050"/>
                </a:solidFill>
              </a:rPr>
              <a:t>  </a:t>
            </a:r>
            <a:r>
              <a:rPr lang="en-US" sz="2000" b="1" dirty="0" smtClean="0"/>
              <a:t>Its major byproduct molasses and baggase get important position now and used as a source of energy.</a:t>
            </a:r>
          </a:p>
          <a:p>
            <a:pPr algn="just"/>
            <a:endParaRPr lang="en-US" sz="20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B050"/>
                </a:solidFill>
              </a:rPr>
              <a:t>  </a:t>
            </a:r>
            <a:r>
              <a:rPr lang="en-US" sz="2000" b="1" dirty="0" smtClean="0">
                <a:solidFill>
                  <a:srgbClr val="FFC000"/>
                </a:solidFill>
              </a:rPr>
              <a:t>The national average cane yield (49.00 t ha</a:t>
            </a:r>
            <a:r>
              <a:rPr lang="en-US" sz="2000" b="1" baseline="30000" dirty="0" smtClean="0">
                <a:solidFill>
                  <a:srgbClr val="FFC000"/>
                </a:solidFill>
              </a:rPr>
              <a:t>-1</a:t>
            </a:r>
            <a:r>
              <a:rPr lang="en-US" sz="2000" b="1" dirty="0" smtClean="0">
                <a:solidFill>
                  <a:srgbClr val="FFC000"/>
                </a:solidFill>
              </a:rPr>
              <a:t>) and sugar recovery (9.46%) is much lower than the other sugarcane growing countries of the world.</a:t>
            </a:r>
          </a:p>
          <a:p>
            <a:pPr algn="just"/>
            <a:endParaRPr lang="en-US" sz="20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B050"/>
                </a:solidFill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The prominent factors contributing to low cane tonnage and sugar recovery are inherently low yielding varieties, lack of insect pest diseases resistance and stress </a:t>
            </a:r>
            <a:r>
              <a:rPr lang="en-US" sz="2000" b="1" dirty="0" smtClean="0">
                <a:solidFill>
                  <a:srgbClr val="FF0000"/>
                </a:solidFill>
              </a:rPr>
              <a:t>tolerance varieties </a:t>
            </a:r>
            <a:r>
              <a:rPr lang="en-US" sz="2000" b="1" dirty="0" smtClean="0">
                <a:solidFill>
                  <a:srgbClr val="FF0000"/>
                </a:solidFill>
              </a:rPr>
              <a:t>and substandard methods of farming.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0"/>
            <a:ext cx="2331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Introduction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81000"/>
            <a:ext cx="8763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en-US" sz="2000" b="1" dirty="0" smtClean="0"/>
              <a:t>National Sugar crops Research Institute, </a:t>
            </a:r>
            <a:r>
              <a:rPr lang="en-US" sz="2000" b="1" dirty="0" err="1" smtClean="0"/>
              <a:t>Thatta</a:t>
            </a:r>
            <a:r>
              <a:rPr lang="en-US" sz="2000" b="1" dirty="0" smtClean="0"/>
              <a:t> working on development of new high yield and sugar content varieties since 1999.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The development is done  by sexual means and propagated vegetatively  from fuzz (true seed) is collected locally or from abroad.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/>
              <a:t> Thousands of seedlings are raised and the seedlings are pass through the different selection stages in subsequent year to year.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B050"/>
                </a:solidFill>
              </a:rPr>
              <a:t> 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Major criteria for advancement from one stage to the next are high yields, quality index, disease resistance or tolerance and agronomic traits 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B050"/>
                </a:solidFill>
              </a:rPr>
              <a:t>  </a:t>
            </a:r>
            <a:r>
              <a:rPr lang="en-US" sz="2000" b="1" dirty="0" smtClean="0"/>
              <a:t>The yielding ability of sugarcane varieties is strongly influenced by environment variation, so replicated trial at different locations are necessary to assess characters accurately 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B050"/>
                </a:solidFill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The time taken to release a sugar cane variety ranges from eight to twenty years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6096000"/>
          </a:xfrm>
        </p:spPr>
        <p:txBody>
          <a:bodyPr>
            <a:normAutofit fontScale="55000" lnSpcReduction="20000"/>
          </a:bodyPr>
          <a:lstStyle/>
          <a:p>
            <a:pPr lvl="2">
              <a:buNone/>
            </a:pPr>
            <a:r>
              <a:rPr lang="en-US" sz="4400" b="1" dirty="0" smtClean="0">
                <a:solidFill>
                  <a:srgbClr val="00B0F0"/>
                </a:solidFill>
              </a:rPr>
              <a:t>From single plant to 3</a:t>
            </a:r>
            <a:r>
              <a:rPr lang="en-US" sz="4400" b="1" baseline="30000" dirty="0" smtClean="0">
                <a:solidFill>
                  <a:srgbClr val="00B0F0"/>
                </a:solidFill>
              </a:rPr>
              <a:t>rd</a:t>
            </a:r>
            <a:r>
              <a:rPr lang="en-US" sz="4400" b="1" dirty="0" smtClean="0">
                <a:solidFill>
                  <a:srgbClr val="00B0F0"/>
                </a:solidFill>
              </a:rPr>
              <a:t> cycle: (Non Replicated</a:t>
            </a:r>
            <a:r>
              <a:rPr lang="en-US" sz="3600" b="1" dirty="0" smtClean="0">
                <a:solidFill>
                  <a:srgbClr val="00B0F0"/>
                </a:solidFill>
              </a:rPr>
              <a:t>)</a:t>
            </a:r>
          </a:p>
          <a:p>
            <a:pPr>
              <a:buNone/>
            </a:pPr>
            <a:endParaRPr lang="en-US" sz="3800" dirty="0" smtClean="0"/>
          </a:p>
          <a:p>
            <a:pPr marL="1401318" lvl="3" indent="-51435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FFC000"/>
                </a:solidFill>
              </a:rPr>
              <a:t>Girth thick to medium</a:t>
            </a:r>
          </a:p>
          <a:p>
            <a:pPr marL="1401318" lvl="3" indent="-51435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FFC000"/>
                </a:solidFill>
              </a:rPr>
              <a:t>High </a:t>
            </a:r>
            <a:r>
              <a:rPr lang="en-US" sz="3600" b="1" dirty="0" err="1" smtClean="0">
                <a:solidFill>
                  <a:srgbClr val="FFC000"/>
                </a:solidFill>
              </a:rPr>
              <a:t>Brix</a:t>
            </a:r>
            <a:r>
              <a:rPr lang="en-US" sz="3600" b="1" dirty="0" smtClean="0">
                <a:solidFill>
                  <a:srgbClr val="FFC000"/>
                </a:solidFill>
              </a:rPr>
              <a:t> %</a:t>
            </a:r>
          </a:p>
          <a:p>
            <a:pPr marL="1401318" lvl="3" indent="-51435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FFC000"/>
                </a:solidFill>
              </a:rPr>
              <a:t>No pith</a:t>
            </a:r>
          </a:p>
          <a:p>
            <a:pPr marL="1401318" lvl="3" indent="-51435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FFC000"/>
                </a:solidFill>
              </a:rPr>
              <a:t>Insect pest diseases resistance.</a:t>
            </a:r>
          </a:p>
          <a:p>
            <a:pPr marL="1401318" lvl="3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	</a:t>
            </a:r>
            <a:r>
              <a:rPr lang="en-US" sz="5100" dirty="0" smtClean="0">
                <a:solidFill>
                  <a:srgbClr val="0070C0"/>
                </a:solidFill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From 4</a:t>
            </a:r>
            <a:r>
              <a:rPr lang="en-US" sz="4400" b="1" baseline="30000" dirty="0" smtClean="0">
                <a:solidFill>
                  <a:srgbClr val="0070C0"/>
                </a:solidFill>
              </a:rPr>
              <a:t>th</a:t>
            </a:r>
            <a:r>
              <a:rPr lang="en-US" sz="4400" b="1" dirty="0" smtClean="0">
                <a:solidFill>
                  <a:srgbClr val="0070C0"/>
                </a:solidFill>
              </a:rPr>
              <a:t> cycle to Zonal trial: (Replicated)</a:t>
            </a:r>
          </a:p>
          <a:p>
            <a:pPr marL="681228" indent="-571500">
              <a:buNone/>
            </a:pPr>
            <a:endParaRPr lang="en-US" dirty="0" smtClean="0"/>
          </a:p>
          <a:p>
            <a:pPr marL="1458468" lvl="3" indent="-57150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B050"/>
                </a:solidFill>
              </a:rPr>
              <a:t>Girth</a:t>
            </a:r>
          </a:p>
          <a:p>
            <a:pPr marL="1458468" lvl="3" indent="-57150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B050"/>
                </a:solidFill>
              </a:rPr>
              <a:t>Height</a:t>
            </a:r>
          </a:p>
          <a:p>
            <a:pPr marL="1458468" lvl="3" indent="-57150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B050"/>
                </a:solidFill>
              </a:rPr>
              <a:t>No. of internodes per plant</a:t>
            </a:r>
          </a:p>
          <a:p>
            <a:pPr marL="1458468" lvl="3" indent="-571500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rgbClr val="00B050"/>
                </a:solidFill>
              </a:rPr>
              <a:t>Millable</a:t>
            </a:r>
            <a:r>
              <a:rPr lang="en-US" sz="3600" b="1" dirty="0" smtClean="0">
                <a:solidFill>
                  <a:srgbClr val="00B050"/>
                </a:solidFill>
              </a:rPr>
              <a:t> cane tha</a:t>
            </a:r>
            <a:r>
              <a:rPr lang="en-US" sz="3600" b="1" baseline="30000" dirty="0" smtClean="0">
                <a:solidFill>
                  <a:srgbClr val="00B050"/>
                </a:solidFill>
              </a:rPr>
              <a:t>-1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marL="1458468" lvl="3" indent="-57150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B050"/>
                </a:solidFill>
              </a:rPr>
              <a:t>CCS%</a:t>
            </a:r>
          </a:p>
          <a:p>
            <a:pPr marL="1458468" lvl="3" indent="-57150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B050"/>
                </a:solidFill>
              </a:rPr>
              <a:t>Cane yield tha</a:t>
            </a:r>
            <a:r>
              <a:rPr lang="en-US" sz="3600" b="1" baseline="30000" dirty="0" smtClean="0">
                <a:solidFill>
                  <a:srgbClr val="00B050"/>
                </a:solidFill>
              </a:rPr>
              <a:t>-1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marL="1458468" lvl="3" indent="-57150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B050"/>
                </a:solidFill>
              </a:rPr>
              <a:t>Sugar yield tha</a:t>
            </a:r>
            <a:r>
              <a:rPr lang="en-US" sz="3600" b="1" baseline="30000" dirty="0" smtClean="0">
                <a:solidFill>
                  <a:srgbClr val="00B050"/>
                </a:solidFill>
              </a:rPr>
              <a:t>-1     </a:t>
            </a:r>
          </a:p>
          <a:p>
            <a:pPr marL="1401318" lvl="3" indent="-51435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B050"/>
                </a:solidFill>
              </a:rPr>
              <a:t>Insect pest diseases </a:t>
            </a:r>
            <a:r>
              <a:rPr lang="en-US" sz="3600" b="1" dirty="0" smtClean="0">
                <a:solidFill>
                  <a:srgbClr val="00B050"/>
                </a:solidFill>
              </a:rPr>
              <a:t>resistance</a:t>
            </a:r>
          </a:p>
          <a:p>
            <a:pPr marL="1401318" lvl="3" indent="-51435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B050"/>
                </a:solidFill>
              </a:rPr>
              <a:t>Stress </a:t>
            </a:r>
            <a:r>
              <a:rPr lang="en-US" sz="3600" b="1" dirty="0" smtClean="0">
                <a:solidFill>
                  <a:srgbClr val="00B050"/>
                </a:solidFill>
              </a:rPr>
              <a:t>and salinity </a:t>
            </a:r>
            <a:r>
              <a:rPr lang="en-US" sz="3600" b="1" dirty="0" smtClean="0">
                <a:solidFill>
                  <a:srgbClr val="00B050"/>
                </a:solidFill>
              </a:rPr>
              <a:t>tolerance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marL="1401318" lvl="3" indent="-514350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B050"/>
                </a:solidFill>
              </a:rPr>
              <a:t>Nutrient requirement</a:t>
            </a:r>
          </a:p>
          <a:p>
            <a:pPr marL="1401318" lvl="3" indent="-514350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rgbClr val="00B050"/>
                </a:solidFill>
              </a:rPr>
              <a:t>Ratoon</a:t>
            </a:r>
            <a:r>
              <a:rPr lang="en-US" sz="3600" b="1" dirty="0" smtClean="0">
                <a:solidFill>
                  <a:srgbClr val="00B050"/>
                </a:solidFill>
              </a:rPr>
              <a:t> ability</a:t>
            </a:r>
          </a:p>
          <a:p>
            <a:pPr marL="681228" indent="-571500">
              <a:buFont typeface="Wingdings" pitchFamily="2" charset="2"/>
              <a:buChar char="v"/>
            </a:pPr>
            <a:endParaRPr lang="en-US" baseline="30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Selection criteria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6096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Cross Name: 	H92-867  </a:t>
            </a:r>
          </a:p>
          <a:p>
            <a:r>
              <a:rPr lang="en-US" sz="2000" b="1" dirty="0" smtClean="0"/>
              <a:t>Parentage :		CP-76-1628 X CP-87-1625</a:t>
            </a:r>
            <a:endParaRPr lang="en-US" sz="2400" b="1" dirty="0" smtClean="0"/>
          </a:p>
          <a:p>
            <a:r>
              <a:rPr lang="en-US" sz="2000" b="1" dirty="0" smtClean="0">
                <a:solidFill>
                  <a:srgbClr val="FFC000"/>
                </a:solidFill>
              </a:rPr>
              <a:t>Single plant  	16000</a:t>
            </a:r>
          </a:p>
          <a:p>
            <a:r>
              <a:rPr lang="en-US" sz="2000" b="1" dirty="0" smtClean="0">
                <a:solidFill>
                  <a:srgbClr val="FFC000"/>
                </a:solidFill>
              </a:rPr>
              <a:t>1</a:t>
            </a:r>
            <a:r>
              <a:rPr lang="en-US" sz="2000" b="1" baseline="30000" dirty="0" smtClean="0">
                <a:solidFill>
                  <a:srgbClr val="FFC000"/>
                </a:solidFill>
              </a:rPr>
              <a:t>st</a:t>
            </a:r>
            <a:r>
              <a:rPr lang="en-US" sz="2000" b="1" dirty="0" smtClean="0">
                <a:solidFill>
                  <a:srgbClr val="FFC000"/>
                </a:solidFill>
              </a:rPr>
              <a:t> cycle 		1112</a:t>
            </a:r>
          </a:p>
          <a:p>
            <a:r>
              <a:rPr lang="en-US" sz="2000" b="1" dirty="0" smtClean="0">
                <a:solidFill>
                  <a:srgbClr val="FFC000"/>
                </a:solidFill>
              </a:rPr>
              <a:t>2</a:t>
            </a:r>
            <a:r>
              <a:rPr lang="en-US" sz="2000" b="1" baseline="30000" dirty="0" smtClean="0">
                <a:solidFill>
                  <a:srgbClr val="FFC000"/>
                </a:solidFill>
              </a:rPr>
              <a:t>nd</a:t>
            </a:r>
            <a:r>
              <a:rPr lang="en-US" sz="2000" b="1" dirty="0" smtClean="0">
                <a:solidFill>
                  <a:srgbClr val="FFC000"/>
                </a:solidFill>
              </a:rPr>
              <a:t> cycle		183  </a:t>
            </a:r>
          </a:p>
          <a:p>
            <a:r>
              <a:rPr lang="en-US" sz="2000" b="1" dirty="0" smtClean="0">
                <a:solidFill>
                  <a:srgbClr val="FFC000"/>
                </a:solidFill>
              </a:rPr>
              <a:t>3</a:t>
            </a:r>
            <a:r>
              <a:rPr lang="en-US" sz="2000" b="1" baseline="30000" dirty="0" smtClean="0">
                <a:solidFill>
                  <a:srgbClr val="FFC000"/>
                </a:solidFill>
              </a:rPr>
              <a:t>rd</a:t>
            </a:r>
            <a:r>
              <a:rPr lang="en-US" sz="2000" b="1" dirty="0" smtClean="0">
                <a:solidFill>
                  <a:srgbClr val="FFC000"/>
                </a:solidFill>
              </a:rPr>
              <a:t> cycle  		62  </a:t>
            </a:r>
          </a:p>
          <a:p>
            <a:r>
              <a:rPr lang="en-US" sz="2000" b="1" dirty="0" smtClean="0">
                <a:solidFill>
                  <a:srgbClr val="FFC000"/>
                </a:solidFill>
              </a:rPr>
              <a:t> 4</a:t>
            </a:r>
            <a:r>
              <a:rPr lang="en-US" sz="2000" b="1" baseline="30000" dirty="0" smtClean="0">
                <a:solidFill>
                  <a:srgbClr val="FFC000"/>
                </a:solidFill>
              </a:rPr>
              <a:t>th</a:t>
            </a:r>
            <a:r>
              <a:rPr lang="en-US" sz="2000" b="1" dirty="0" smtClean="0">
                <a:solidFill>
                  <a:srgbClr val="FFC000"/>
                </a:solidFill>
              </a:rPr>
              <a:t> cycle 		24</a:t>
            </a:r>
            <a:r>
              <a:rPr lang="en-US" sz="2000" b="1" dirty="0" smtClean="0"/>
              <a:t>			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Germination:	72 % 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Leaves:</a:t>
            </a:r>
            <a:r>
              <a:rPr lang="en-US" sz="2000" b="1" dirty="0" smtClean="0">
                <a:solidFill>
                  <a:srgbClr val="00B050"/>
                </a:solidFill>
              </a:rPr>
              <a:t>		Broad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Girth</a:t>
            </a:r>
            <a:r>
              <a:rPr lang="en-US" sz="2000" b="1" dirty="0" smtClean="0">
                <a:solidFill>
                  <a:srgbClr val="00B050"/>
                </a:solidFill>
              </a:rPr>
              <a:t>: </a:t>
            </a:r>
            <a:r>
              <a:rPr lang="en-US" sz="2000" b="1" dirty="0" smtClean="0">
                <a:solidFill>
                  <a:srgbClr val="00B050"/>
                </a:solidFill>
              </a:rPr>
              <a:t>		Thick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Height:		Tall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Internode:		long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Tillers:		Good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Millable canes:	High number </a:t>
            </a:r>
          </a:p>
          <a:p>
            <a:r>
              <a:rPr lang="en-US" sz="2000" b="1" dirty="0" err="1" smtClean="0">
                <a:solidFill>
                  <a:srgbClr val="00B050"/>
                </a:solidFill>
              </a:rPr>
              <a:t>Brix</a:t>
            </a:r>
            <a:r>
              <a:rPr lang="en-US" sz="2000" b="1" dirty="0" smtClean="0">
                <a:solidFill>
                  <a:srgbClr val="00B050"/>
                </a:solidFill>
              </a:rPr>
              <a:t> %:		High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Ratoon ability:	Good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Others:		Erect, no </a:t>
            </a:r>
            <a:r>
              <a:rPr lang="en-US" sz="1800" b="1" dirty="0" smtClean="0">
                <a:solidFill>
                  <a:srgbClr val="FF0000"/>
                </a:solidFill>
              </a:rPr>
              <a:t>pith 								 self trashed 	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/>
            </a:r>
            <a:br>
              <a:rPr lang="en-US" sz="36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General characteristics HoTh-409</a:t>
            </a: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:\CIMG0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4114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599" y="1600200"/>
          <a:ext cx="8763007" cy="4577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637"/>
                <a:gridCol w="796637"/>
                <a:gridCol w="796637"/>
                <a:gridCol w="796637"/>
                <a:gridCol w="796637"/>
                <a:gridCol w="796637"/>
                <a:gridCol w="796637"/>
                <a:gridCol w="796637"/>
                <a:gridCol w="796637"/>
                <a:gridCol w="796637"/>
                <a:gridCol w="796637"/>
              </a:tblGrid>
              <a:tr h="94496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Name </a:t>
                      </a:r>
                      <a:r>
                        <a:rPr lang="en-US" sz="2000" b="1" dirty="0" smtClean="0">
                          <a:latin typeface="Times New Roman"/>
                          <a:ea typeface="Calibri"/>
                          <a:cs typeface="Arial"/>
                        </a:rPr>
                        <a:t>of trial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Yield tha</a:t>
                      </a:r>
                      <a:r>
                        <a:rPr lang="en-US" sz="2000" b="1" baseline="30000" dirty="0">
                          <a:latin typeface="Times New Roman"/>
                          <a:ea typeface="Calibri"/>
                          <a:cs typeface="Arial"/>
                        </a:rPr>
                        <a:t>-1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% ±  Th-10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%  ±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BL-4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Commercial Cane Sugar %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% ± Th-10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% ± BL-4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07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Arial"/>
                        </a:rPr>
                        <a:t>HoTh-409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Th-10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BL-4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HoTh-409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Th-10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BL-4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r>
                        <a:rPr lang="en-US" sz="2000" b="1" baseline="30000" dirty="0">
                          <a:latin typeface="Times New Roman"/>
                          <a:ea typeface="Calibri"/>
                          <a:cs typeface="Arial"/>
                        </a:rPr>
                        <a:t>th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 cycle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Calibri"/>
                          <a:cs typeface="Arial"/>
                        </a:rPr>
                        <a:t>110.0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85.00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75.00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29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46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14.27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14.74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13.21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-3.18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8.0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r>
                        <a:rPr lang="en-US" sz="2000" b="1" baseline="30000" dirty="0">
                          <a:latin typeface="Times New Roman"/>
                          <a:ea typeface="Calibri"/>
                          <a:cs typeface="Arial"/>
                        </a:rPr>
                        <a:t>th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ratoon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82.00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Arial"/>
                        </a:rPr>
                        <a:t>75.00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69.00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9.3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18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14.39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12.19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10.89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18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32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.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71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Arial"/>
                        </a:rPr>
                        <a:t>% ±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ratoon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-34.14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-3.33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-8.69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0.83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-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20.91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-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21.30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700" b="1" dirty="0" smtClean="0">
                <a:solidFill>
                  <a:schemeClr val="tx1"/>
                </a:solidFill>
              </a:rPr>
              <a:t>Table-1</a:t>
            </a:r>
            <a:r>
              <a:rPr lang="en-US" sz="2700" b="1" dirty="0">
                <a:solidFill>
                  <a:schemeClr val="tx1"/>
                </a:solidFill>
              </a:rPr>
              <a:t>: Comparative performance of HoTh-409 against two local check </a:t>
            </a:r>
            <a:r>
              <a:rPr lang="en-US" sz="2700" b="1" dirty="0" smtClean="0">
                <a:solidFill>
                  <a:schemeClr val="tx1"/>
                </a:solidFill>
              </a:rPr>
              <a:t>Th-10 &amp; BL-4 varieties </a:t>
            </a:r>
            <a:r>
              <a:rPr lang="en-US" sz="2700" b="1" dirty="0">
                <a:solidFill>
                  <a:schemeClr val="tx1"/>
                </a:solidFill>
              </a:rPr>
              <a:t>in 4</a:t>
            </a:r>
            <a:r>
              <a:rPr lang="en-US" sz="2700" b="1" baseline="30000" dirty="0">
                <a:solidFill>
                  <a:schemeClr val="tx1"/>
                </a:solidFill>
              </a:rPr>
              <a:t>th</a:t>
            </a:r>
            <a:r>
              <a:rPr lang="en-US" sz="2700" b="1" dirty="0">
                <a:solidFill>
                  <a:schemeClr val="tx1"/>
                </a:solidFill>
              </a:rPr>
              <a:t> stage </a:t>
            </a:r>
            <a:r>
              <a:rPr lang="en-US" sz="2700" b="1" dirty="0" smtClean="0">
                <a:solidFill>
                  <a:schemeClr val="tx1"/>
                </a:solidFill>
              </a:rPr>
              <a:t>for plant and ratoon crop during </a:t>
            </a:r>
            <a:r>
              <a:rPr lang="en-US" sz="2700" b="1" dirty="0">
                <a:solidFill>
                  <a:schemeClr val="tx1"/>
                </a:solidFill>
              </a:rPr>
              <a:t>2004-05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762999" cy="528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1"/>
                <a:gridCol w="1143000"/>
                <a:gridCol w="1219200"/>
                <a:gridCol w="1295400"/>
                <a:gridCol w="1066800"/>
                <a:gridCol w="1143000"/>
                <a:gridCol w="1066798"/>
              </a:tblGrid>
              <a:tr h="67712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Name </a:t>
                      </a:r>
                      <a:r>
                        <a:rPr lang="en-US" sz="2400" b="1" dirty="0" smtClean="0">
                          <a:latin typeface="Times New Roman"/>
                          <a:ea typeface="Calibri"/>
                          <a:cs typeface="Arial"/>
                        </a:rPr>
                        <a:t>of trial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 Cane Yield tha</a:t>
                      </a:r>
                      <a:r>
                        <a:rPr lang="en-US" sz="2400" b="1" baseline="30000" dirty="0">
                          <a:latin typeface="Times New Roman"/>
                          <a:ea typeface="Calibri"/>
                          <a:cs typeface="Arial"/>
                        </a:rPr>
                        <a:t>-1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% ±  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Commercial cane sugar %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% ±  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77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HoTh-409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Th-10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HoTh-409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Th-10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7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Preliminary Yield trial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103.66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85.78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+ 20.84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14.21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13.84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+ 2.67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77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Advance varietal yield trial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133.30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106.65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+24.98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13.20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13.06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+ 1.07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28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NUVYT 2008-09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123.33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107.00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+15.26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13.26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13.30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-0.30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74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Average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119.76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99.81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+19.19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13.55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13.40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+1.19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14600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Table-2: Comparative performance of HoTh-409 against local check Th-10 variety in preliminary , advance and NUVYT  yield trials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838203"/>
          <a:ext cx="8686799" cy="5961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143000"/>
                <a:gridCol w="1219200"/>
                <a:gridCol w="914400"/>
                <a:gridCol w="1066800"/>
                <a:gridCol w="914400"/>
                <a:gridCol w="838199"/>
              </a:tblGrid>
              <a:tr h="5845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Location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 Cane Yield tha</a:t>
                      </a:r>
                      <a:r>
                        <a:rPr lang="en-US" sz="1800" b="1" baseline="30000" dirty="0">
                          <a:latin typeface="Times New Roman"/>
                          <a:ea typeface="Calibri"/>
                          <a:cs typeface="Arial"/>
                        </a:rPr>
                        <a:t>-1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% ±  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Commercial cane sugar %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% ±  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84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HoTh-409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Th-10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HoTh-409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Th-10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9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Hussaini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 Farm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Matiari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143.00ab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123.66bc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+15.63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13.82ab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13.56b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+1.91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49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Keerio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 Farm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Sanghar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133.33abc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114.00c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+16.95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13.55b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13.78ab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-1.66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49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Bachani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  Farm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Tando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Allahyar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155.00a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118.00bc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+31.35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14.16ab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13.90ab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+1.87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49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Bhurt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 Farm 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Naushehro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Feroze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120.34bc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118.00bc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+1.97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14.74a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14.00ab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+5.28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265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Sasui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  </a:t>
                      </a:r>
                      <a:r>
                        <a:rPr lang="en-US" sz="1600" b="1" dirty="0" err="1">
                          <a:latin typeface="Times New Roman"/>
                          <a:ea typeface="Calibri"/>
                          <a:cs typeface="Arial"/>
                        </a:rPr>
                        <a:t>Palijo</a:t>
                      </a: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 farm  Thatta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123.85bc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110.80c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11.77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14.02ab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13.95ab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</a:t>
                      </a: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0.50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4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Average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135.10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116.89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+15.57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14.05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13.83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+1.59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13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CV%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LSD 0.05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LS D 0.01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Relationship (r)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9.31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20.04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27.46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0.505*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libri"/>
                          <a:cs typeface="Arial"/>
                        </a:rPr>
                        <a:t>4.39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0.64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NS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Arial"/>
                        </a:rPr>
                        <a:t>0.666**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Table-3</a:t>
            </a:r>
            <a:r>
              <a:rPr lang="en-US" sz="2000" b="1" dirty="0">
                <a:solidFill>
                  <a:schemeClr val="tx1"/>
                </a:solidFill>
              </a:rPr>
              <a:t>: Comparative performance of HoTh-409 against local check </a:t>
            </a:r>
            <a:r>
              <a:rPr lang="en-US" sz="2000" b="1" dirty="0" smtClean="0">
                <a:solidFill>
                  <a:schemeClr val="tx1"/>
                </a:solidFill>
              </a:rPr>
              <a:t>Th-10 variety </a:t>
            </a:r>
            <a:r>
              <a:rPr lang="en-US" sz="2000" b="1" dirty="0">
                <a:solidFill>
                  <a:schemeClr val="tx1"/>
                </a:solidFill>
              </a:rPr>
              <a:t>at different locations of Sindh during 2005-06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973</TotalTime>
  <Words>1122</Words>
  <Application>Microsoft Office PowerPoint</Application>
  <PresentationFormat>On-screen Show (4:3)</PresentationFormat>
  <Paragraphs>529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Slide 1</vt:lpstr>
      <vt:lpstr>Slide 2</vt:lpstr>
      <vt:lpstr>Slide 3</vt:lpstr>
      <vt:lpstr>Slide 4</vt:lpstr>
      <vt:lpstr>Selection criteria </vt:lpstr>
      <vt:lpstr> General characteristics HoTh-409 </vt:lpstr>
      <vt:lpstr>Table-1: Comparative performance of HoTh-409 against two local check Th-10 &amp; BL-4 varieties in 4th stage for plant and ratoon crop during 2004-05 </vt:lpstr>
      <vt:lpstr>Table-2: Comparative performance of HoTh-409 against local check Th-10 variety in preliminary , advance and NUVYT  yield trials    </vt:lpstr>
      <vt:lpstr>Table-3: Comparative performance of HoTh-409 against local check Th-10 variety at different locations of Sindh during 2005-06</vt:lpstr>
      <vt:lpstr> Table-4: Comparative performance of HoTh-409 against local check Th-10 variety in ratoon crop at different locations of Sind  </vt:lpstr>
      <vt:lpstr> Table-5: Comparative performance of HoTh-409 against local check Th-10 variety at different locations of Sindh during 2007-2008   </vt:lpstr>
      <vt:lpstr> Table-6: Comparative performance of HoTh-409 against local check Th-10 variety as a ratoon crop at different locations of Sind  </vt:lpstr>
      <vt:lpstr> Table-7: Screening against Insect pest and diseases at NSCRI, Thatta 2007-08 </vt:lpstr>
      <vt:lpstr>Slide 14</vt:lpstr>
      <vt:lpstr>Slide 15</vt:lpstr>
      <vt:lpstr> View of HoTh-409 at Jamali farm Jhirk site, Thatta</vt:lpstr>
      <vt:lpstr> View of HoTh-409 at Jamali farm Jhirk site, Thatta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DIGITAL ZONE</dc:creator>
  <cp:lastModifiedBy>DIGITAL ZONE</cp:lastModifiedBy>
  <cp:revision>341</cp:revision>
  <dcterms:created xsi:type="dcterms:W3CDTF">2012-05-25T19:49:02Z</dcterms:created>
  <dcterms:modified xsi:type="dcterms:W3CDTF">2012-06-10T07:59:35Z</dcterms:modified>
</cp:coreProperties>
</file>